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9"/>
  </p:notesMasterIdLst>
  <p:handoutMasterIdLst>
    <p:handoutMasterId r:id="rId40"/>
  </p:handoutMasterIdLst>
  <p:sldIdLst>
    <p:sldId id="318" r:id="rId4"/>
    <p:sldId id="274" r:id="rId5"/>
    <p:sldId id="271" r:id="rId6"/>
    <p:sldId id="320" r:id="rId7"/>
    <p:sldId id="345" r:id="rId8"/>
    <p:sldId id="325" r:id="rId9"/>
    <p:sldId id="322" r:id="rId10"/>
    <p:sldId id="355" r:id="rId11"/>
    <p:sldId id="326" r:id="rId12"/>
    <p:sldId id="349" r:id="rId13"/>
    <p:sldId id="348" r:id="rId14"/>
    <p:sldId id="323" r:id="rId15"/>
    <p:sldId id="277" r:id="rId16"/>
    <p:sldId id="347" r:id="rId17"/>
    <p:sldId id="350" r:id="rId18"/>
    <p:sldId id="351" r:id="rId19"/>
    <p:sldId id="352" r:id="rId20"/>
    <p:sldId id="353" r:id="rId21"/>
    <p:sldId id="354" r:id="rId22"/>
    <p:sldId id="331" r:id="rId23"/>
    <p:sldId id="324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37" r:id="rId32"/>
    <p:sldId id="365" r:id="rId33"/>
    <p:sldId id="366" r:id="rId34"/>
    <p:sldId id="367" r:id="rId35"/>
    <p:sldId id="339" r:id="rId36"/>
    <p:sldId id="363" r:id="rId37"/>
    <p:sldId id="33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A9ACA"/>
    <a:srgbClr val="2F6993"/>
    <a:srgbClr val="1079C0"/>
    <a:srgbClr val="073454"/>
    <a:srgbClr val="21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 autoAdjust="0"/>
    <p:restoredTop sz="89894" autoAdjust="0"/>
  </p:normalViewPr>
  <p:slideViewPr>
    <p:cSldViewPr snapToGrid="0" showGuides="1">
      <p:cViewPr varScale="1">
        <p:scale>
          <a:sx n="102" d="100"/>
          <a:sy n="102" d="100"/>
        </p:scale>
        <p:origin x="378" y="11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84D2B-8275-034E-BEC4-1A403AB6C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074F4-BDF8-714E-800A-FE654378D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1658-C75D-CA49-B47E-701DE7701AE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6999E-9D83-804A-A098-BAFD0023D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71F2-6B56-6D45-8434-2C2C7D204B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57FE-F390-564D-BF50-E346B5F8A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583B-D8DD-DB4D-B4CE-53D882DBC8AE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00462-69C6-D548-884C-75C74937E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00462-69C6-D548-884C-75C74937E9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5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file:///D:\Capstone-Project\Improgress\1.%20Planning%20and%20Process\1.7%20Training%20Plan\EvidenceReport\EvidenceReport-Day01.docx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calls.com/tunel-in-black-and-whi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27475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App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quản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lý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Công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 ty BĐS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589594" y="2048467"/>
            <a:ext cx="68424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Presentation For EOMP#2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Google Shape;547;p82">
            <a:extLst>
              <a:ext uri="{FF2B5EF4-FFF2-40B4-BE49-F238E27FC236}">
                <a16:creationId xmlns:a16="http://schemas.microsoft.com/office/drawing/2014/main" id="{C6D8C26E-9259-407A-936D-2C181526ACE3}"/>
              </a:ext>
            </a:extLst>
          </p:cNvPr>
          <p:cNvSpPr txBox="1"/>
          <p:nvPr/>
        </p:nvSpPr>
        <p:spPr>
          <a:xfrm>
            <a:off x="154718" y="5838380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Team </a:t>
            </a:r>
            <a:r>
              <a:rPr lang="en-US" sz="16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3: Hello World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547;p82">
            <a:extLst>
              <a:ext uri="{FF2B5EF4-FFF2-40B4-BE49-F238E27FC236}">
                <a16:creationId xmlns:a16="http://schemas.microsoft.com/office/drawing/2014/main" id="{E45D03A5-0572-4725-AE28-076029F51197}"/>
              </a:ext>
            </a:extLst>
          </p:cNvPr>
          <p:cNvSpPr txBox="1"/>
          <p:nvPr/>
        </p:nvSpPr>
        <p:spPr>
          <a:xfrm>
            <a:off x="154719" y="6151504"/>
            <a:ext cx="3688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Mentor: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Đặng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Đình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Hòa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F3BF42D7-BA50-448F-8A32-32E2C22AB22F}"/>
              </a:ext>
            </a:extLst>
          </p:cNvPr>
          <p:cNvSpPr/>
          <p:nvPr/>
        </p:nvSpPr>
        <p:spPr>
          <a:xfrm>
            <a:off x="0" y="5746459"/>
            <a:ext cx="2759978" cy="1111541"/>
          </a:xfrm>
          <a:prstGeom prst="rect">
            <a:avLst/>
          </a:prstGeom>
          <a:solidFill>
            <a:srgbClr val="214E6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Plan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E6E003E-5E1F-43E6-B11C-9B9ADDBAD7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958" y="2210147"/>
          <a:ext cx="6933867" cy="3467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774">
                  <a:extLst>
                    <a:ext uri="{9D8B030D-6E8A-4147-A177-3AD203B41FA5}">
                      <a16:colId xmlns:a16="http://schemas.microsoft.com/office/drawing/2014/main" val="1133166508"/>
                    </a:ext>
                  </a:extLst>
                </a:gridCol>
                <a:gridCol w="5170093">
                  <a:extLst>
                    <a:ext uri="{9D8B030D-6E8A-4147-A177-3AD203B41FA5}">
                      <a16:colId xmlns:a16="http://schemas.microsoft.com/office/drawing/2014/main" val="432250228"/>
                    </a:ext>
                  </a:extLst>
                </a:gridCol>
              </a:tblGrid>
              <a:tr h="5375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954265243"/>
                  </a:ext>
                </a:extLst>
              </a:tr>
              <a:tr h="47678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Content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 Native, GIS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4603248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Weekly (Tuesday, Thursday, Saturday: 08:00-&gt;12:00)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34354360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vi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vi-V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Class Room VLU</a:t>
                      </a:r>
                      <a:endParaRPr lang="en-US" sz="16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4239046380"/>
                  </a:ext>
                </a:extLst>
              </a:tr>
              <a:tr h="12276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  <a:cs typeface="Calibri" panose="020F0502020204030204" pitchFamily="34" charset="0"/>
                        </a:rPr>
                        <a:t>Participants</a:t>
                      </a:r>
                    </a:p>
                  </a:txBody>
                  <a:tcPr marL="81553" marR="81553" marT="40777" marB="40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Huỳnh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Đạt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Trịnh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Nh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Ph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Nguyễn Anh Minh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Tr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Quang V</a:t>
                      </a:r>
                      <a:r>
                        <a:rPr lang="vi-VN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ư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ơng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Phạm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Quốc</a:t>
                      </a:r>
                      <a:r>
                        <a:rPr lang="en-US" sz="1600" kern="12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+mj-lt"/>
                          <a:cs typeface="Calibri" panose="020F0502020204030204" pitchFamily="34" charset="0"/>
                        </a:rPr>
                        <a:t>Nhân</a:t>
                      </a:r>
                      <a:endParaRPr lang="en-US" sz="1600" kern="1200" dirty="0">
                        <a:effectLst/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1553" marR="81553" marT="40777" marB="40777"/>
                </a:tc>
                <a:extLst>
                  <a:ext uri="{0D108BD9-81ED-4DB2-BD59-A6C34878D82A}">
                    <a16:rowId xmlns:a16="http://schemas.microsoft.com/office/drawing/2014/main" val="132113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183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Training Report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194" name="Picture 2" descr="Kết quả hình ảnh cho React Native logo png">
            <a:extLst>
              <a:ext uri="{FF2B5EF4-FFF2-40B4-BE49-F238E27FC236}">
                <a16:creationId xmlns:a16="http://schemas.microsoft.com/office/drawing/2014/main" id="{C6DA2B67-511F-4DCA-9230-FCE26231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45" y="4040008"/>
            <a:ext cx="1699872" cy="16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GIS logo png">
            <a:extLst>
              <a:ext uri="{FF2B5EF4-FFF2-40B4-BE49-F238E27FC236}">
                <a16:creationId xmlns:a16="http://schemas.microsoft.com/office/drawing/2014/main" id="{A84DCCEA-AAE6-4F2D-A498-D08E6DD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42" y="198478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10033D9F-0159-43D2-979E-0E944398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965744"/>
              </p:ext>
            </p:extLst>
          </p:nvPr>
        </p:nvGraphicFramePr>
        <p:xfrm>
          <a:off x="804956" y="2183207"/>
          <a:ext cx="6933867" cy="3494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1135">
                  <a:extLst>
                    <a:ext uri="{9D8B030D-6E8A-4147-A177-3AD203B41FA5}">
                      <a16:colId xmlns:a16="http://schemas.microsoft.com/office/drawing/2014/main" val="2143663427"/>
                    </a:ext>
                  </a:extLst>
                </a:gridCol>
                <a:gridCol w="1193812">
                  <a:extLst>
                    <a:ext uri="{9D8B030D-6E8A-4147-A177-3AD203B41FA5}">
                      <a16:colId xmlns:a16="http://schemas.microsoft.com/office/drawing/2014/main" val="3684993494"/>
                    </a:ext>
                  </a:extLst>
                </a:gridCol>
                <a:gridCol w="1622560">
                  <a:extLst>
                    <a:ext uri="{9D8B030D-6E8A-4147-A177-3AD203B41FA5}">
                      <a16:colId xmlns:a16="http://schemas.microsoft.com/office/drawing/2014/main" val="512009769"/>
                    </a:ext>
                  </a:extLst>
                </a:gridCol>
                <a:gridCol w="2246360">
                  <a:extLst>
                    <a:ext uri="{9D8B030D-6E8A-4147-A177-3AD203B41FA5}">
                      <a16:colId xmlns:a16="http://schemas.microsoft.com/office/drawing/2014/main" val="963246393"/>
                    </a:ext>
                  </a:extLst>
                </a:gridCol>
              </a:tblGrid>
              <a:tr h="277619">
                <a:tc gridSpan="4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Day 1: 25/11/2019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825928"/>
                  </a:ext>
                </a:extLst>
              </a:tr>
              <a:tr h="277619">
                <a:tc gridSpan="4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Member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22810"/>
                  </a:ext>
                </a:extLst>
              </a:tr>
              <a:tr h="28208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Participation</a:t>
                      </a:r>
                      <a:r>
                        <a:rPr lang="vi-VN" sz="1400">
                          <a:effectLst/>
                        </a:rPr>
                        <a:t>(Y/N)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37464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Dat Huynh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556887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Minh Nguyen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4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Phuong Trinh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267592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Nhan Pham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47505"/>
                  </a:ext>
                </a:extLst>
              </a:tr>
              <a:tr h="23795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Vuong Truong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42395"/>
                  </a:ext>
                </a:extLst>
              </a:tr>
              <a:tr h="2776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Training Topic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Time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28800" marR="0" indent="-18288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640658"/>
                  </a:ext>
                </a:extLst>
              </a:tr>
              <a:tr h="713878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with React Native Development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08:00 – 10:00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u="sng" dirty="0" err="1">
                          <a:effectLst/>
                          <a:hlinkClick r:id="rId4" action="ppaction://hlinkfile"/>
                        </a:rPr>
                        <a:t>EvidenceReport</a:t>
                      </a:r>
                      <a:r>
                        <a:rPr lang="vi-VN" sz="1200" u="sng" dirty="0">
                          <a:effectLst/>
                          <a:hlinkClick r:id="rId4" action="ppaction://hlinkfile"/>
                        </a:rPr>
                        <a:t>/EvidenceReport-Day01.docx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757222"/>
                  </a:ext>
                </a:extLst>
              </a:tr>
              <a:tr h="475919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Install the android virtual machine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10:00 – 12:00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Complete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3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628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C3D43641-0827-45AE-BAD5-AF0522C6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48663"/>
              </p:ext>
            </p:extLst>
          </p:nvPr>
        </p:nvGraphicFramePr>
        <p:xfrm>
          <a:off x="1319212" y="2040582"/>
          <a:ext cx="9553576" cy="41011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5647">
                  <a:extLst>
                    <a:ext uri="{9D8B030D-6E8A-4147-A177-3AD203B41FA5}">
                      <a16:colId xmlns:a16="http://schemas.microsoft.com/office/drawing/2014/main" val="24449726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2376678320"/>
                    </a:ext>
                  </a:extLst>
                </a:gridCol>
                <a:gridCol w="1364797">
                  <a:extLst>
                    <a:ext uri="{9D8B030D-6E8A-4147-A177-3AD203B41FA5}">
                      <a16:colId xmlns:a16="http://schemas.microsoft.com/office/drawing/2014/main" val="1885889012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754438887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143568956"/>
                    </a:ext>
                  </a:extLst>
                </a:gridCol>
                <a:gridCol w="1455783">
                  <a:extLst>
                    <a:ext uri="{9D8B030D-6E8A-4147-A177-3AD203B41FA5}">
                      <a16:colId xmlns:a16="http://schemas.microsoft.com/office/drawing/2014/main" val="351116481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75765" marR="1671320" algn="ctr">
                        <a:lnSpc>
                          <a:spcPct val="2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Impact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41364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Probability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marR="50800" indent="-201295" algn="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Negligible (1)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Minor (3)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70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(5)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Serious (8)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Critical (10)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1161055"/>
                  </a:ext>
                </a:extLst>
              </a:tr>
              <a:tr h="556886">
                <a:tc>
                  <a:txBody>
                    <a:bodyPr/>
                    <a:lstStyle/>
                    <a:p>
                      <a:pPr marL="0" marR="6096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likely to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61778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61595" algn="ctr">
                        <a:lnSpc>
                          <a:spcPct val="15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Probably will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occur</a:t>
                      </a:r>
                    </a:p>
                    <a:p>
                      <a:pPr marL="0" marR="6032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(4)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5635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About 50%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chance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err="1">
                          <a:effectLst/>
                        </a:rPr>
                        <a:t>occuring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(3)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4153"/>
                  </a:ext>
                </a:extLst>
              </a:tr>
              <a:tr h="5438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Unlikely (2)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1435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207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8736"/>
                  </a:ext>
                </a:extLst>
              </a:tr>
              <a:tr h="557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unlikely</a:t>
                      </a:r>
                      <a:r>
                        <a:rPr lang="en-US" sz="1400" spc="-3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occur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800" algn="ctr">
                        <a:lnSpc>
                          <a:spcPct val="150000"/>
                        </a:lnSpc>
                        <a:spcBef>
                          <a:spcPts val="8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1045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B0A9A-A9A2-C84B-9612-D637181309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9" y="1991841"/>
            <a:ext cx="6548701" cy="432281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M</a:t>
            </a:r>
            <a:r>
              <a:rPr lang="en-US" altLang="ko-KR" sz="3200" dirty="0" err="1">
                <a:solidFill>
                  <a:schemeClr val="accent1"/>
                </a:solidFill>
                <a:cs typeface="Arial" pitchFamily="34" charset="0"/>
              </a:rPr>
              <a:t>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Risk List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5BB915FE-7822-41DA-864E-CA8AFEC18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92015"/>
              </p:ext>
            </p:extLst>
          </p:nvPr>
        </p:nvGraphicFramePr>
        <p:xfrm>
          <a:off x="884807" y="1849305"/>
          <a:ext cx="10422385" cy="4844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795">
                  <a:extLst>
                    <a:ext uri="{9D8B030D-6E8A-4147-A177-3AD203B41FA5}">
                      <a16:colId xmlns:a16="http://schemas.microsoft.com/office/drawing/2014/main" val="2957222481"/>
                    </a:ext>
                  </a:extLst>
                </a:gridCol>
                <a:gridCol w="2032800">
                  <a:extLst>
                    <a:ext uri="{9D8B030D-6E8A-4147-A177-3AD203B41FA5}">
                      <a16:colId xmlns:a16="http://schemas.microsoft.com/office/drawing/2014/main" val="2961483458"/>
                    </a:ext>
                  </a:extLst>
                </a:gridCol>
                <a:gridCol w="796555">
                  <a:extLst>
                    <a:ext uri="{9D8B030D-6E8A-4147-A177-3AD203B41FA5}">
                      <a16:colId xmlns:a16="http://schemas.microsoft.com/office/drawing/2014/main" val="1621410825"/>
                    </a:ext>
                  </a:extLst>
                </a:gridCol>
                <a:gridCol w="952347">
                  <a:extLst>
                    <a:ext uri="{9D8B030D-6E8A-4147-A177-3AD203B41FA5}">
                      <a16:colId xmlns:a16="http://schemas.microsoft.com/office/drawing/2014/main" val="476092374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141960626"/>
                    </a:ext>
                  </a:extLst>
                </a:gridCol>
                <a:gridCol w="4598632">
                  <a:extLst>
                    <a:ext uri="{9D8B030D-6E8A-4147-A177-3AD203B41FA5}">
                      <a16:colId xmlns:a16="http://schemas.microsoft.com/office/drawing/2014/main" val="367758141"/>
                    </a:ext>
                  </a:extLst>
                </a:gridCol>
              </a:tblGrid>
              <a:tr h="21408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Number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Risk name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Possibility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Impact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Priority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How to prevent or minimize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513186146"/>
                  </a:ext>
                </a:extLst>
              </a:tr>
              <a:tr h="39094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Difficulties with new technologies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Moderate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 </a:t>
                      </a:r>
                      <a:r>
                        <a:rPr lang="en-US" sz="1050">
                          <a:effectLst/>
                        </a:rPr>
                        <a:t>Organize training sessions on new technologies for all members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169627686"/>
                  </a:ext>
                </a:extLst>
              </a:tr>
              <a:tr h="4718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Lost data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Online storage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Create a backup file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040073450"/>
                  </a:ext>
                </a:extLst>
              </a:tr>
              <a:tr h="70379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Machinery and equipment had problems during the project's implementation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1.</a:t>
                      </a:r>
                      <a:r>
                        <a:rPr lang="en-US" sz="1050">
                          <a:effectLst/>
                        </a:rPr>
                        <a:t>Implementation on many devices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784298758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Performance is not guaranteed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Keep members in the best state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Regularly interested and updated the working situation of the members.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288456163"/>
                  </a:ext>
                </a:extLst>
              </a:tr>
              <a:tr h="78867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Moderate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 Having a contract, a written signature of the customer for specific requirements upon project receipt.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 There is a specific process for customer change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4213676281"/>
                  </a:ext>
                </a:extLst>
              </a:tr>
              <a:tr h="1088664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 left the project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Ensure all members are fully involved in the work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Regular meetings (outside work) to build solidarity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3. Having a mechanism to manage and archive work documents of all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631195132"/>
                  </a:ext>
                </a:extLst>
              </a:tr>
              <a:tr h="59319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Members have unequal qualifications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 err="1">
                          <a:effectLst/>
                        </a:rPr>
                        <a:t>High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1. Training members from the beginning of the project.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2. Organize cross-training sessions for members.</a:t>
                      </a:r>
                      <a:endParaRPr lang="en-US" sz="105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35928" marR="35928" marT="0" marB="0"/>
                </a:tc>
                <a:extLst>
                  <a:ext uri="{0D108BD9-81ED-4DB2-BD59-A6C34878D82A}">
                    <a16:rowId xmlns:a16="http://schemas.microsoft.com/office/drawing/2014/main" val="182789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4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A3682533-07E3-46C0-90BF-FB568FEAF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71500"/>
              </p:ext>
            </p:extLst>
          </p:nvPr>
        </p:nvGraphicFramePr>
        <p:xfrm>
          <a:off x="838200" y="2657475"/>
          <a:ext cx="10515599" cy="1543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803345125"/>
                    </a:ext>
                  </a:extLst>
                </a:gridCol>
                <a:gridCol w="2060367">
                  <a:extLst>
                    <a:ext uri="{9D8B030D-6E8A-4147-A177-3AD203B41FA5}">
                      <a16:colId xmlns:a16="http://schemas.microsoft.com/office/drawing/2014/main" val="1712921385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416832678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08008589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12302469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2893271788"/>
                    </a:ext>
                  </a:extLst>
                </a:gridCol>
                <a:gridCol w="978675">
                  <a:extLst>
                    <a:ext uri="{9D8B030D-6E8A-4147-A177-3AD203B41FA5}">
                      <a16:colId xmlns:a16="http://schemas.microsoft.com/office/drawing/2014/main" val="324979074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983075933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1985893828"/>
                    </a:ext>
                  </a:extLst>
                </a:gridCol>
              </a:tblGrid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1793098533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Mobile App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 Progress</a:t>
                      </a:r>
                      <a:endParaRPr lang="en-US" sz="1200" b="0" i="0" u="none" strike="noStrike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4048512678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Đăng nhập/ Đăng xuất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 App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12/23/2019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12/24/2019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val="336101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39038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27916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FR.03</a:t>
                      </a:r>
                    </a:p>
                  </a:txBody>
                  <a:tcPr marL="0" marR="0" marT="0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Quản lý thông tin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 kiếm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In Progress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Tải lên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Thêm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974593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FR.09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Xóa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99906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73800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chính sách công 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0569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nhân sự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878527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FR.13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Xem danh sách sơ đồ tổ chức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12/25/2019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12/26/2019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5230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57922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9063"/>
              </p:ext>
            </p:extLst>
          </p:nvPr>
        </p:nvGraphicFramePr>
        <p:xfrm>
          <a:off x="838199" y="1991841"/>
          <a:ext cx="10515598" cy="433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FR.14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Quản lý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thông tin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12/23/2019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12/24/2019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432501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Ẩn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848005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tài khoản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013318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Phân quyền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12/27/2019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12/28/2019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4936396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58438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FR.16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danh sách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2915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chi tiết dự án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FR.19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Thêm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Sửa dự án bất động sản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1/6/2020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1/8/2020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29336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36174"/>
              </p:ext>
            </p:extLst>
          </p:nvPr>
        </p:nvGraphicFramePr>
        <p:xfrm>
          <a:off x="838199" y="1991841"/>
          <a:ext cx="10515598" cy="4705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FR.21</a:t>
                      </a: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thống kê, báo cáo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FR.22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Tải lên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Lọc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so sánh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đồ thị kết quả kinh doanh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1/9/2020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FR.26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485875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Duyệt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402786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FR.28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Hủy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9520002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FR.29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Định vị vị trí chuyến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278055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chuyển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2/10/2020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2/11/2020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2804269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FR.31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chuyến đi công tác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2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6922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A1FA1D7-E6C4-4247-AC9D-DD25EADE567B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Product</a:t>
            </a:r>
            <a:r>
              <a:rPr lang="vi-VN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vi-VN" altLang="ko-KR" sz="3200" dirty="0" err="1">
                <a:solidFill>
                  <a:schemeClr val="accent1"/>
                </a:solidFill>
                <a:cs typeface="Arial" pitchFamily="34" charset="0"/>
              </a:rPr>
              <a:t>Backlog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62F22184-DBA5-48DF-BCCC-F7B6BCEF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17786"/>
              </p:ext>
            </p:extLst>
          </p:nvPr>
        </p:nvGraphicFramePr>
        <p:xfrm>
          <a:off x="838199" y="1991841"/>
          <a:ext cx="10515598" cy="2521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19">
                  <a:extLst>
                    <a:ext uri="{9D8B030D-6E8A-4147-A177-3AD203B41FA5}">
                      <a16:colId xmlns:a16="http://schemas.microsoft.com/office/drawing/2014/main" val="2532408747"/>
                    </a:ext>
                  </a:extLst>
                </a:gridCol>
                <a:gridCol w="2060368">
                  <a:extLst>
                    <a:ext uri="{9D8B030D-6E8A-4147-A177-3AD203B41FA5}">
                      <a16:colId xmlns:a16="http://schemas.microsoft.com/office/drawing/2014/main" val="19849012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1262576761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2071414144"/>
                    </a:ext>
                  </a:extLst>
                </a:gridCol>
                <a:gridCol w="950344">
                  <a:extLst>
                    <a:ext uri="{9D8B030D-6E8A-4147-A177-3AD203B41FA5}">
                      <a16:colId xmlns:a16="http://schemas.microsoft.com/office/drawing/2014/main" val="3926018767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191663613"/>
                    </a:ext>
                  </a:extLst>
                </a:gridCol>
                <a:gridCol w="978674">
                  <a:extLst>
                    <a:ext uri="{9D8B030D-6E8A-4147-A177-3AD203B41FA5}">
                      <a16:colId xmlns:a16="http://schemas.microsoft.com/office/drawing/2014/main" val="1548948366"/>
                    </a:ext>
                  </a:extLst>
                </a:gridCol>
                <a:gridCol w="947769">
                  <a:extLst>
                    <a:ext uri="{9D8B030D-6E8A-4147-A177-3AD203B41FA5}">
                      <a16:colId xmlns:a16="http://schemas.microsoft.com/office/drawing/2014/main" val="2519998984"/>
                    </a:ext>
                  </a:extLst>
                </a:gridCol>
                <a:gridCol w="1040486">
                  <a:extLst>
                    <a:ext uri="{9D8B030D-6E8A-4147-A177-3AD203B41FA5}">
                      <a16:colId xmlns:a16="http://schemas.microsoft.com/office/drawing/2014/main" val="2426116513"/>
                    </a:ext>
                  </a:extLst>
                </a:gridCol>
              </a:tblGrid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PLATFORM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START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FINISH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ASIGN TO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j-lt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4360" marR="4360" marT="4360" marB="0" anchor="ctr"/>
                </a:tc>
                <a:extLst>
                  <a:ext uri="{0D108BD9-81ED-4DB2-BD59-A6C34878D82A}">
                    <a16:rowId xmlns:a16="http://schemas.microsoft.com/office/drawing/2014/main" val="186749446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FR.32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Quản lý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Đăng ký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4591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Xem lịch sử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19644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FR.34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Phê duyệt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2990656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FR.35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kiếm đơn xin nghỉ việc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978847"/>
                  </a:ext>
                </a:extLst>
              </a:tr>
              <a:tr h="36023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4483"/>
                  </a:ext>
                </a:extLst>
              </a:tr>
              <a:tr h="36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FR.36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Chức năng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Chúc mừng sinh nhật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Mobile App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2/13/2020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2/15/2020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Started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772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71263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53849" y="201629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Project Plan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96000" y="188145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173983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Architectural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03914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53849" y="4466510"/>
            <a:ext cx="46618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800" b="1" dirty="0">
                <a:solidFill>
                  <a:schemeClr val="lt1"/>
                </a:solidFill>
                <a:latin typeface="+mj-lt"/>
                <a:ea typeface="Comic Sans MS"/>
                <a:cs typeface="Comic Sans MS"/>
                <a:sym typeface="Comic Sans MS"/>
              </a:rPr>
              <a:t>Requirement</a:t>
            </a:r>
            <a:endParaRPr lang="ko-KR" altLang="en-US" sz="27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096000" y="433167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22415" y="1039612"/>
            <a:ext cx="26519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4542-7053-3842-BCA7-79F13087ABC8}"/>
              </a:ext>
            </a:extLst>
          </p:cNvPr>
          <p:cNvSpPr txBox="1"/>
          <p:nvPr/>
        </p:nvSpPr>
        <p:spPr>
          <a:xfrm>
            <a:off x="7084093" y="574547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Monitoring &amp; control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D665D-F261-5E4C-916B-B0DFF5D7D9F2}"/>
              </a:ext>
            </a:extLst>
          </p:cNvPr>
          <p:cNvSpPr txBox="1"/>
          <p:nvPr/>
        </p:nvSpPr>
        <p:spPr>
          <a:xfrm>
            <a:off x="6126244" y="561063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3" grpId="0"/>
      <p:bldP spid="14" grpId="0"/>
      <p:bldP spid="17" grpId="0"/>
      <p:bldP spid="18" grpId="0"/>
      <p:bldP spid="16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987025" y="1267594"/>
            <a:ext cx="42462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Implement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A7E9-73CE-6246-A0A4-714B399418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6" y="1991841"/>
            <a:ext cx="7038627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739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Context Diagram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Pictures\Saved Pictures\Untitled Diagram-context diagram .jpg">
            <a:extLst>
              <a:ext uri="{FF2B5EF4-FFF2-40B4-BE49-F238E27FC236}">
                <a16:creationId xmlns:a16="http://schemas.microsoft.com/office/drawing/2014/main" id="{0E263C92-D3F1-496C-9CB4-6AB92456B4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72" y="1943186"/>
            <a:ext cx="6761455" cy="4371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8441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Performance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Pictures\Saved Pictures\Untitled Diagram-performance.jpg">
            <a:extLst>
              <a:ext uri="{FF2B5EF4-FFF2-40B4-BE49-F238E27FC236}">
                <a16:creationId xmlns:a16="http://schemas.microsoft.com/office/drawing/2014/main" id="{1DD0884B-D1E6-4710-B8B0-70B21C99D4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52369"/>
            <a:ext cx="5943600" cy="470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61721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(Physical)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Hình ảnh 3" descr="C:\Users\HOME\OneDrive\Desktop\Untitled Diagram-portability.jpg">
            <a:extLst>
              <a:ext uri="{FF2B5EF4-FFF2-40B4-BE49-F238E27FC236}">
                <a16:creationId xmlns:a16="http://schemas.microsoft.com/office/drawing/2014/main" id="{492A956A-7E6E-4609-8C81-67BE20CCA7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9" y="1887720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2971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Portability (Dynamic)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C:\Users\HOME\OneDrive\Desktop\Untitled Diagram-portability - dynamic.jpg">
            <a:extLst>
              <a:ext uri="{FF2B5EF4-FFF2-40B4-BE49-F238E27FC236}">
                <a16:creationId xmlns:a16="http://schemas.microsoft.com/office/drawing/2014/main" id="{339A6229-9D04-41F7-957B-E0AAE2034B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68" y="1991841"/>
            <a:ext cx="7290461" cy="404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56962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Usability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Hình ảnh 5" descr="D:\tài liệu\Untitled Diagram-Usability.jpg">
            <a:extLst>
              <a:ext uri="{FF2B5EF4-FFF2-40B4-BE49-F238E27FC236}">
                <a16:creationId xmlns:a16="http://schemas.microsoft.com/office/drawing/2014/main" id="{6F42C136-FE3A-4734-A842-63F01B96A6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423" y="1852369"/>
            <a:ext cx="6425153" cy="4462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11969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(Overview)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38779321-2E8D-4E0F-9314-3A9F9E4693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78" y="1830280"/>
            <a:ext cx="8074843" cy="4484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45440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(test report)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27">
            <a:extLst>
              <a:ext uri="{FF2B5EF4-FFF2-40B4-BE49-F238E27FC236}">
                <a16:creationId xmlns:a16="http://schemas.microsoft.com/office/drawing/2014/main" id="{1E2E9859-1896-4D11-952F-7EB3D9FC37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578" y="1852369"/>
            <a:ext cx="7401098" cy="4631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52838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 ARCHITECTURAL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Testability (unit test)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05054680-CD34-430D-A989-CCCA774D4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344" y="1852369"/>
            <a:ext cx="7441566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88222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Requirement Management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5EADD12-AA02-46C4-A8E3-FF27E1BEEE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64" y="1852369"/>
            <a:ext cx="572452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41744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225033" y="1741557"/>
            <a:ext cx="3327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LOGO TEAM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Hình ảnh 6" descr="Untitled-3">
            <a:extLst>
              <a:ext uri="{FF2B5EF4-FFF2-40B4-BE49-F238E27FC236}">
                <a16:creationId xmlns:a16="http://schemas.microsoft.com/office/drawing/2014/main" id="{9D912508-B421-48AD-8700-7D8A589ED6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33" y="2633662"/>
            <a:ext cx="3133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9CEBF7-2D9C-472F-B566-F42E06CADB7D}"/>
              </a:ext>
            </a:extLst>
          </p:cNvPr>
          <p:cNvSpPr txBox="1"/>
          <p:nvPr/>
        </p:nvSpPr>
        <p:spPr>
          <a:xfrm>
            <a:off x="7001411" y="1741557"/>
            <a:ext cx="45047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STAKEHOLDERS</a:t>
            </a:r>
            <a:endParaRPr lang="ko-KR" alt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B52DEA-884E-4429-8AA4-41E4F5FD93F6}"/>
              </a:ext>
            </a:extLst>
          </p:cNvPr>
          <p:cNvSpPr txBox="1"/>
          <p:nvPr/>
        </p:nvSpPr>
        <p:spPr>
          <a:xfrm>
            <a:off x="2888990" y="519322"/>
            <a:ext cx="66143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TEAM INTRODUCTION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95972317-1CCF-4E97-A3F9-93E168F37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61152"/>
              </p:ext>
            </p:extLst>
          </p:nvPr>
        </p:nvGraphicFramePr>
        <p:xfrm>
          <a:off x="6641440" y="2963792"/>
          <a:ext cx="5100794" cy="157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84">
                  <a:extLst>
                    <a:ext uri="{9D8B030D-6E8A-4147-A177-3AD203B41FA5}">
                      <a16:colId xmlns:a16="http://schemas.microsoft.com/office/drawing/2014/main" val="599059595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317349813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436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Châu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3628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Mr.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Nhật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Technical assistance</a:t>
                      </a:r>
                    </a:p>
                  </a:txBody>
                  <a:tcPr>
                    <a:solidFill>
                      <a:srgbClr val="5A9AC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3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Analysis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3A8D16-7224-45AC-9BD2-78A9E9E45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6" y="1991841"/>
            <a:ext cx="5724525" cy="415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9575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Specification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6DDEBC1-035F-42F0-96E0-DD9B49A6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90" y="1858560"/>
            <a:ext cx="7935818" cy="4456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90965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4.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Validation process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20CBE2D-4A21-4D82-82EF-9E429EDC13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67" y="1991841"/>
            <a:ext cx="8358865" cy="4148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22339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Timeline &amp; Milestones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519E-BC0A-6E4B-ABD1-B897063F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1852369"/>
            <a:ext cx="8907261" cy="45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305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5. MONITORING &amp;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0" y="1267594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Schedule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 Box 44" hidden="1">
            <a:extLst>
              <a:ext uri="{FF2B5EF4-FFF2-40B4-BE49-F238E27FC236}">
                <a16:creationId xmlns:a16="http://schemas.microsoft.com/office/drawing/2014/main" id="{00000000-0008-0000-0000-00002C200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963" y="2620963"/>
            <a:ext cx="3419475" cy="1104900"/>
          </a:xfrm>
          <a:prstGeom prst="rect">
            <a:avLst/>
          </a:prstGeom>
          <a:solidFill>
            <a:srgbClr val="FFFFE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00B15DF-5C51-4345-9A91-47E94699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8" y="1991841"/>
            <a:ext cx="11377563" cy="40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917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32219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7EA2B24-02D3-4B9D-BF49-4C446EC56D13}"/>
              </a:ext>
            </a:extLst>
          </p:cNvPr>
          <p:cNvSpPr/>
          <p:nvPr/>
        </p:nvSpPr>
        <p:spPr>
          <a:xfrm>
            <a:off x="927766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4ADBE-87A6-4C5B-96F2-B808D6A9A50F}"/>
              </a:ext>
            </a:extLst>
          </p:cNvPr>
          <p:cNvSpPr/>
          <p:nvPr/>
        </p:nvSpPr>
        <p:spPr>
          <a:xfrm>
            <a:off x="3544820" y="564161"/>
            <a:ext cx="5102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Team member</a:t>
            </a:r>
          </a:p>
        </p:txBody>
      </p:sp>
      <p:pic>
        <p:nvPicPr>
          <p:cNvPr id="1028" name="Picture 4" descr="Trong hình ảnh có thể có: 1 người, kính mắt">
            <a:extLst>
              <a:ext uri="{FF2B5EF4-FFF2-40B4-BE49-F238E27FC236}">
                <a16:creationId xmlns:a16="http://schemas.microsoft.com/office/drawing/2014/main" id="{28D18B7B-323D-4BE7-8BB3-BE0E44F72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6606" r="14730" b="22935"/>
          <a:stretch/>
        </p:blipFill>
        <p:spPr bwMode="auto">
          <a:xfrm>
            <a:off x="927766" y="2233898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DF8886B1-1AE0-4860-91B0-338E7C7EB47F}"/>
              </a:ext>
            </a:extLst>
          </p:cNvPr>
          <p:cNvSpPr/>
          <p:nvPr/>
        </p:nvSpPr>
        <p:spPr>
          <a:xfrm>
            <a:off x="5276058" y="2233901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29B48336-B34C-4ACE-A53F-ECC34FEC1B80}"/>
              </a:ext>
            </a:extLst>
          </p:cNvPr>
          <p:cNvSpPr/>
          <p:nvPr/>
        </p:nvSpPr>
        <p:spPr>
          <a:xfrm>
            <a:off x="7450204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90345D1E-2307-43BD-AB8D-C61677511EF7}"/>
              </a:ext>
            </a:extLst>
          </p:cNvPr>
          <p:cNvSpPr/>
          <p:nvPr/>
        </p:nvSpPr>
        <p:spPr>
          <a:xfrm>
            <a:off x="9624350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022639F-65D4-4A27-96F6-7C88BF6E7B95}"/>
              </a:ext>
            </a:extLst>
          </p:cNvPr>
          <p:cNvSpPr/>
          <p:nvPr/>
        </p:nvSpPr>
        <p:spPr>
          <a:xfrm>
            <a:off x="3101912" y="2233897"/>
            <a:ext cx="1847464" cy="16490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Trong hình ảnh có thể có: Quang Vuong, cây và ngoài trời">
            <a:extLst>
              <a:ext uri="{FF2B5EF4-FFF2-40B4-BE49-F238E27FC236}">
                <a16:creationId xmlns:a16="http://schemas.microsoft.com/office/drawing/2014/main" id="{1DF85548-420A-484E-BDD1-A0BE31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2" y="2233894"/>
            <a:ext cx="1847464" cy="164905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sgn4-1.fna.fbcdn.net/v/t1.0-1/p960x960/73375684_1823194477824488_3925268541363716096_o.jpg?_nc_cat=105&amp;_nc_oc=AQkKzedAnOjmD9R9zp5mvR-r5wWsMUA_vmj-JDT6097jZuCGq2AXkBkHPg49HeGUlZM&amp;_nc_ht=scontent.fsgn4-1.fna&amp;oh=4612b8d32e48b9e9e0a13d77615bf499&amp;oe=5E5AC9ED">
            <a:extLst>
              <a:ext uri="{FF2B5EF4-FFF2-40B4-BE49-F238E27FC236}">
                <a16:creationId xmlns:a16="http://schemas.microsoft.com/office/drawing/2014/main" id="{D898823E-0A94-4EF4-B12E-D9EDE7A8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2240001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ong hình ảnh có thể có: 2 người, bao gồm Nhan Duong, mọi người đang cười, cây, ảnh tự sướng, kính mắt, ngoài trời, thiên nhiên và cận cảnh">
            <a:extLst>
              <a:ext uri="{FF2B5EF4-FFF2-40B4-BE49-F238E27FC236}">
                <a16:creationId xmlns:a16="http://schemas.microsoft.com/office/drawing/2014/main" id="{6AC84CF6-311D-4893-84CA-DB7681FA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50000" r="34074" b="1497"/>
          <a:stretch/>
        </p:blipFill>
        <p:spPr bwMode="auto">
          <a:xfrm>
            <a:off x="7450203" y="2233894"/>
            <a:ext cx="1847464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ong hình ảnh có thể có: Nguyễn Anh Minh, bầu trời và ngoài trời">
            <a:extLst>
              <a:ext uri="{FF2B5EF4-FFF2-40B4-BE49-F238E27FC236}">
                <a16:creationId xmlns:a16="http://schemas.microsoft.com/office/drawing/2014/main" id="{5F60CCDE-0753-42D2-8D18-7FE3FB83A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57421" r="27782" b="1411"/>
          <a:stretch/>
        </p:blipFill>
        <p:spPr bwMode="auto">
          <a:xfrm>
            <a:off x="9624347" y="2233895"/>
            <a:ext cx="1847465" cy="1642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E422141-C025-4C27-96E6-880924741D9A}"/>
              </a:ext>
            </a:extLst>
          </p:cNvPr>
          <p:cNvSpPr/>
          <p:nvPr/>
        </p:nvSpPr>
        <p:spPr>
          <a:xfrm>
            <a:off x="89615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ABD4222A-746B-4111-9483-16F8C5F3F409}"/>
              </a:ext>
            </a:extLst>
          </p:cNvPr>
          <p:cNvSpPr/>
          <p:nvPr/>
        </p:nvSpPr>
        <p:spPr>
          <a:xfrm>
            <a:off x="3076581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17C217C-0E20-4726-9BCC-5E2F5DA2E907}"/>
              </a:ext>
            </a:extLst>
          </p:cNvPr>
          <p:cNvSpPr/>
          <p:nvPr/>
        </p:nvSpPr>
        <p:spPr>
          <a:xfrm>
            <a:off x="5244448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55A2D07C-34BC-4030-AA15-F11E7E802A8D}"/>
              </a:ext>
            </a:extLst>
          </p:cNvPr>
          <p:cNvSpPr/>
          <p:nvPr/>
        </p:nvSpPr>
        <p:spPr>
          <a:xfrm>
            <a:off x="7418595" y="3876844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65B6F20B-16A8-4A19-83AB-FEB2888FD056}"/>
              </a:ext>
            </a:extLst>
          </p:cNvPr>
          <p:cNvSpPr/>
          <p:nvPr/>
        </p:nvSpPr>
        <p:spPr>
          <a:xfrm>
            <a:off x="9589493" y="3876843"/>
            <a:ext cx="1898122" cy="1047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CDD68DD-4168-45CF-A2E9-4C153D46E030}"/>
              </a:ext>
            </a:extLst>
          </p:cNvPr>
          <p:cNvSpPr/>
          <p:nvPr/>
        </p:nvSpPr>
        <p:spPr>
          <a:xfrm>
            <a:off x="9739425" y="3963007"/>
            <a:ext cx="169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Nguyễn Anh Minh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071164AE-A913-4110-B98B-0C6E2305B1B4}"/>
              </a:ext>
            </a:extLst>
          </p:cNvPr>
          <p:cNvSpPr/>
          <p:nvPr/>
        </p:nvSpPr>
        <p:spPr>
          <a:xfrm>
            <a:off x="1103272" y="3969704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Huỳnh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Tuấn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Đạt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5D5A1F-02F5-4DA1-9041-D6F57713E414}"/>
              </a:ext>
            </a:extLst>
          </p:cNvPr>
          <p:cNvSpPr/>
          <p:nvPr/>
        </p:nvSpPr>
        <p:spPr>
          <a:xfrm>
            <a:off x="3001394" y="3957941"/>
            <a:ext cx="209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r>
              <a:rPr lang="en-US" sz="1400" b="1" dirty="0">
                <a:solidFill>
                  <a:schemeClr val="bg1"/>
                </a:solidFill>
              </a:rPr>
              <a:t> Quang V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D063DE6A-9F16-4122-AD99-288F4E1D3DD1}"/>
              </a:ext>
            </a:extLst>
          </p:cNvPr>
          <p:cNvSpPr/>
          <p:nvPr/>
        </p:nvSpPr>
        <p:spPr>
          <a:xfrm>
            <a:off x="7563589" y="395794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Phạm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Quốc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Nhân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CA93AE5-4B2E-408E-BCD4-CCA9AAA23A93}"/>
              </a:ext>
            </a:extLst>
          </p:cNvPr>
          <p:cNvSpPr/>
          <p:nvPr/>
        </p:nvSpPr>
        <p:spPr>
          <a:xfrm>
            <a:off x="5348694" y="3957941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Trịnh</a:t>
            </a:r>
            <a:r>
              <a:rPr lang="en-US" sz="1400" b="1" dirty="0">
                <a:solidFill>
                  <a:schemeClr val="bg1"/>
                </a:solidFill>
              </a:rPr>
              <a:t> Nh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>
                <a:solidFill>
                  <a:schemeClr val="bg1"/>
                </a:solidFill>
              </a:rPr>
              <a:t> Ph</a:t>
            </a:r>
            <a:r>
              <a:rPr lang="vi-VN" sz="1400" b="1" dirty="0"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solidFill>
                  <a:schemeClr val="bg1"/>
                </a:solidFill>
              </a:rPr>
              <a:t>ơng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F77A85D-F00A-45B0-88B3-6A172911D27A}"/>
              </a:ext>
            </a:extLst>
          </p:cNvPr>
          <p:cNvSpPr/>
          <p:nvPr/>
        </p:nvSpPr>
        <p:spPr>
          <a:xfrm>
            <a:off x="1046090" y="4364236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Leader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Hình chữ nhật 26">
            <a:extLst>
              <a:ext uri="{FF2B5EF4-FFF2-40B4-BE49-F238E27FC236}">
                <a16:creationId xmlns:a16="http://schemas.microsoft.com/office/drawing/2014/main" id="{1F2859CC-58B5-F54F-86F0-80E05F3642DB}"/>
              </a:ext>
            </a:extLst>
          </p:cNvPr>
          <p:cNvSpPr/>
          <p:nvPr/>
        </p:nvSpPr>
        <p:spPr>
          <a:xfrm>
            <a:off x="3251217" y="4383131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Hình chữ nhật 26">
            <a:extLst>
              <a:ext uri="{FF2B5EF4-FFF2-40B4-BE49-F238E27FC236}">
                <a16:creationId xmlns:a16="http://schemas.microsoft.com/office/drawing/2014/main" id="{0722DBAB-3777-9941-82CC-976F0F1A0031}"/>
              </a:ext>
            </a:extLst>
          </p:cNvPr>
          <p:cNvSpPr/>
          <p:nvPr/>
        </p:nvSpPr>
        <p:spPr>
          <a:xfrm>
            <a:off x="5397341" y="4383130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Hình chữ nhật 26">
            <a:extLst>
              <a:ext uri="{FF2B5EF4-FFF2-40B4-BE49-F238E27FC236}">
                <a16:creationId xmlns:a16="http://schemas.microsoft.com/office/drawing/2014/main" id="{47D9480B-A31E-4F41-9450-EC57C6A8E753}"/>
              </a:ext>
            </a:extLst>
          </p:cNvPr>
          <p:cNvSpPr/>
          <p:nvPr/>
        </p:nvSpPr>
        <p:spPr>
          <a:xfrm>
            <a:off x="7563589" y="440397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Hình chữ nhật 26">
            <a:extLst>
              <a:ext uri="{FF2B5EF4-FFF2-40B4-BE49-F238E27FC236}">
                <a16:creationId xmlns:a16="http://schemas.microsoft.com/office/drawing/2014/main" id="{376FA551-1D43-934B-AF2E-3DFD3953D39F}"/>
              </a:ext>
            </a:extLst>
          </p:cNvPr>
          <p:cNvSpPr/>
          <p:nvPr/>
        </p:nvSpPr>
        <p:spPr>
          <a:xfrm>
            <a:off x="9739425" y="4400633"/>
            <a:ext cx="15923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171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07DDC-C692-AB4E-9504-95FE376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688A-CB75-B144-8955-94A333A82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867D-9E8B-3345-99BD-8E4AB224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1640"/>
            <a:ext cx="4312920" cy="431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2A6A0-346F-4A45-AD99-210BFF2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169164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Project Overview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F590ED9D-5F1A-4430-9FB8-D8B1E44EDF0A}"/>
              </a:ext>
            </a:extLst>
          </p:cNvPr>
          <p:cNvSpPr/>
          <p:nvPr/>
        </p:nvSpPr>
        <p:spPr>
          <a:xfrm>
            <a:off x="1242771" y="2162700"/>
            <a:ext cx="29341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Website: Managing employees and projects. Mobile: Display project information, statistics, reports, project information, register for leave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025C4C2-47C0-45C4-B99F-5ECAF099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27" y="2162700"/>
            <a:ext cx="4871651" cy="312789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6B5A329-C148-470F-B565-2153FFD3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28" y="2162700"/>
            <a:ext cx="1782378" cy="31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41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2.1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Communication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11C3D0FF-ECDC-481B-8583-14DFF828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0768"/>
              </p:ext>
            </p:extLst>
          </p:nvPr>
        </p:nvGraphicFramePr>
        <p:xfrm>
          <a:off x="714373" y="2510389"/>
          <a:ext cx="10610852" cy="1738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1">
                  <a:extLst>
                    <a:ext uri="{9D8B030D-6E8A-4147-A177-3AD203B41FA5}">
                      <a16:colId xmlns:a16="http://schemas.microsoft.com/office/drawing/2014/main" val="1438847681"/>
                    </a:ext>
                  </a:extLst>
                </a:gridCol>
                <a:gridCol w="1740004">
                  <a:extLst>
                    <a:ext uri="{9D8B030D-6E8A-4147-A177-3AD203B41FA5}">
                      <a16:colId xmlns:a16="http://schemas.microsoft.com/office/drawing/2014/main" val="3870401215"/>
                    </a:ext>
                  </a:extLst>
                </a:gridCol>
                <a:gridCol w="1160003">
                  <a:extLst>
                    <a:ext uri="{9D8B030D-6E8A-4147-A177-3AD203B41FA5}">
                      <a16:colId xmlns:a16="http://schemas.microsoft.com/office/drawing/2014/main" val="3891540354"/>
                    </a:ext>
                  </a:extLst>
                </a:gridCol>
                <a:gridCol w="1540531">
                  <a:extLst>
                    <a:ext uri="{9D8B030D-6E8A-4147-A177-3AD203B41FA5}">
                      <a16:colId xmlns:a16="http://schemas.microsoft.com/office/drawing/2014/main" val="633639306"/>
                    </a:ext>
                  </a:extLst>
                </a:gridCol>
                <a:gridCol w="1768647">
                  <a:extLst>
                    <a:ext uri="{9D8B030D-6E8A-4147-A177-3AD203B41FA5}">
                      <a16:colId xmlns:a16="http://schemas.microsoft.com/office/drawing/2014/main" val="1603711102"/>
                    </a:ext>
                  </a:extLst>
                </a:gridCol>
                <a:gridCol w="1031114">
                  <a:extLst>
                    <a:ext uri="{9D8B030D-6E8A-4147-A177-3AD203B41FA5}">
                      <a16:colId xmlns:a16="http://schemas.microsoft.com/office/drawing/2014/main" val="1239775156"/>
                    </a:ext>
                  </a:extLst>
                </a:gridCol>
                <a:gridCol w="1149872">
                  <a:extLst>
                    <a:ext uri="{9D8B030D-6E8A-4147-A177-3AD203B41FA5}">
                      <a16:colId xmlns:a16="http://schemas.microsoft.com/office/drawing/2014/main" val="12584672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3220371"/>
                    </a:ext>
                  </a:extLst>
                </a:gridCol>
              </a:tblGrid>
              <a:tr h="466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Wednesday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Thursday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Saturday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358626"/>
                  </a:ext>
                </a:extLst>
              </a:tr>
              <a:tr h="566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Morning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9:00 AM Team meeting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 AM Team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356914"/>
                  </a:ext>
                </a:extLst>
              </a:tr>
              <a:tr h="70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Afternoon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1:00 PM Mentor meeting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98870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2399ADB8-BF65-446F-9869-5A6F9C6580FB}"/>
              </a:ext>
            </a:extLst>
          </p:cNvPr>
          <p:cNvSpPr txBox="1"/>
          <p:nvPr/>
        </p:nvSpPr>
        <p:spPr>
          <a:xfrm>
            <a:off x="626821" y="1991841"/>
            <a:ext cx="33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Meetings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42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11E683C-F914-4F06-A145-3E16D0A5F2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0112" y="2333614"/>
          <a:ext cx="10320337" cy="348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5">
                  <a:extLst>
                    <a:ext uri="{9D8B030D-6E8A-4147-A177-3AD203B41FA5}">
                      <a16:colId xmlns:a16="http://schemas.microsoft.com/office/drawing/2014/main" val="1982948400"/>
                    </a:ext>
                  </a:extLst>
                </a:gridCol>
                <a:gridCol w="1490724">
                  <a:extLst>
                    <a:ext uri="{9D8B030D-6E8A-4147-A177-3AD203B41FA5}">
                      <a16:colId xmlns:a16="http://schemas.microsoft.com/office/drawing/2014/main" val="281888412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386231927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237948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CIs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 List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7893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Document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Name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rule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font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size</a:t>
                      </a:r>
                      <a:r>
                        <a:rPr lang="vi-VN" sz="1400" dirty="0">
                          <a:effectLst/>
                        </a:rPr>
                        <a:t>, </a:t>
                      </a:r>
                      <a:r>
                        <a:rPr lang="vi-VN" sz="1400" dirty="0" err="1">
                          <a:effectLst/>
                        </a:rPr>
                        <a:t>color,content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Revision</a:t>
                      </a:r>
                      <a:r>
                        <a:rPr lang="vi-VN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In </a:t>
                      </a:r>
                      <a:r>
                        <a:rPr lang="vi-VN" sz="1400" dirty="0" err="1">
                          <a:effectLst/>
                        </a:rPr>
                        <a:t>progress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</a:t>
                      </a:r>
                      <a:r>
                        <a:rPr lang="vi-VN" sz="1400" dirty="0" err="1">
                          <a:effectLst/>
                        </a:rPr>
                        <a:t>Ex</a:t>
                      </a:r>
                      <a:r>
                        <a:rPr lang="vi-VN" sz="1400" dirty="0">
                          <a:effectLst/>
                        </a:rPr>
                        <a:t>: ver1.1, ver1.2 …)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</a:rPr>
                        <a:t>Base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line</a:t>
                      </a:r>
                      <a:r>
                        <a:rPr lang="vi-VN" sz="1400" dirty="0">
                          <a:effectLst/>
                        </a:rPr>
                        <a:t> </a:t>
                      </a:r>
                      <a:r>
                        <a:rPr lang="vi-VN" sz="1400" dirty="0" err="1">
                          <a:effectLst/>
                        </a:rPr>
                        <a:t>version</a:t>
                      </a:r>
                      <a:r>
                        <a:rPr lang="vi-VN" sz="1400" dirty="0">
                          <a:effectLst/>
                        </a:rPr>
                        <a:t> (Ex:ver1.0,2.0,3.0…).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911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 and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81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04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91348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6346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Use case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Symbols for drawing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5604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Class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7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Sequence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7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Context Diagram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7831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Develop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Visual </a:t>
                      </a:r>
                      <a:r>
                        <a:rPr lang="vi-VN" sz="1400">
                          <a:effectLst/>
                        </a:rPr>
                        <a:t>S</a:t>
                      </a:r>
                      <a:r>
                        <a:rPr lang="en-US" sz="1400">
                          <a:effectLst/>
                        </a:rPr>
                        <a:t>tudio Code</a:t>
                      </a:r>
                      <a:r>
                        <a:rPr lang="vi-VN" sz="1400">
                          <a:effectLst/>
                        </a:rPr>
                        <a:t>, Android Studio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501"/>
                  </a:ext>
                </a:extLst>
              </a:tr>
              <a:tr h="19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Draw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Draw.io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41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Create Document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Microsoft Word, Excel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62568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Trello</a:t>
                      </a:r>
                      <a:r>
                        <a:rPr lang="vi-VN" sz="1400" dirty="0">
                          <a:effectLst/>
                        </a:rPr>
                        <a:t>, Excel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699929"/>
                  </a:ext>
                </a:extLst>
              </a:tr>
            </a:tbl>
          </a:graphicData>
        </a:graphic>
      </p:graphicFrame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8745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Configuration Items</a:t>
            </a:r>
            <a:endParaRPr lang="en-US" sz="1400" dirty="0">
              <a:solidFill>
                <a:srgbClr val="0070C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337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43347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3292201" y="1267594"/>
            <a:ext cx="56075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Configuration management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C4C11BD-EB4E-48B0-843C-25FADAA73178}"/>
              </a:ext>
            </a:extLst>
          </p:cNvPr>
          <p:cNvSpPr/>
          <p:nvPr/>
        </p:nvSpPr>
        <p:spPr>
          <a:xfrm>
            <a:off x="323529" y="1924676"/>
            <a:ext cx="258596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rPr>
              <a:t>2.   </a:t>
            </a:r>
            <a:r>
              <a:rPr lang="en-US" sz="1600" b="1" dirty="0">
                <a:solidFill>
                  <a:srgbClr val="0070C0"/>
                </a:solidFill>
                <a:latin typeface="+mj-lt"/>
              </a:rPr>
              <a:t>Document name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3823800-67C0-4080-B534-8C13DC3DE2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0113" y="2333614"/>
          <a:ext cx="10167937" cy="1481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251">
                  <a:extLst>
                    <a:ext uri="{9D8B030D-6E8A-4147-A177-3AD203B41FA5}">
                      <a16:colId xmlns:a16="http://schemas.microsoft.com/office/drawing/2014/main" val="3004310046"/>
                    </a:ext>
                  </a:extLst>
                </a:gridCol>
                <a:gridCol w="4153044">
                  <a:extLst>
                    <a:ext uri="{9D8B030D-6E8A-4147-A177-3AD203B41FA5}">
                      <a16:colId xmlns:a16="http://schemas.microsoft.com/office/drawing/2014/main" val="2757187031"/>
                    </a:ext>
                  </a:extLst>
                </a:gridCol>
                <a:gridCol w="5298642">
                  <a:extLst>
                    <a:ext uri="{9D8B030D-6E8A-4147-A177-3AD203B41FA5}">
                      <a16:colId xmlns:a16="http://schemas.microsoft.com/office/drawing/2014/main" val="150823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Name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code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0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Management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65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Requirement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2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Architecture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5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Detail Design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94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63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648172"/>
                  </a:ext>
                </a:extLst>
              </a:tr>
            </a:tbl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608DA27-0BF7-4AAC-BDA2-3BE9BB6820AC}"/>
              </a:ext>
            </a:extLst>
          </p:cNvPr>
          <p:cNvSpPr/>
          <p:nvPr/>
        </p:nvSpPr>
        <p:spPr>
          <a:xfrm>
            <a:off x="900113" y="3984754"/>
            <a:ext cx="6096000" cy="2022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&lt;Name of document&gt; = &lt;Code&gt;_&lt;Name&gt;_&lt;X.X&gt;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“Code”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name code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“Name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 is the name of document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 i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“X.X” </a:t>
            </a: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is version of documentation: v0.1, v0.2…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143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Ex: Name of configuration management plan document of project:</a:t>
            </a:r>
            <a:endParaRPr lang="en-US" sz="1400" dirty="0"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PM_ConfigurationManagerment_Ver1.0</a:t>
            </a:r>
            <a:endParaRPr lang="en-US" sz="1400" dirty="0">
              <a:effectLst/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174" name="Picture 6" descr="Kết quả hình ảnh cho configuration document png">
            <a:extLst>
              <a:ext uri="{FF2B5EF4-FFF2-40B4-BE49-F238E27FC236}">
                <a16:creationId xmlns:a16="http://schemas.microsoft.com/office/drawing/2014/main" id="{F7BC7599-8F0F-49CB-8117-FED24A9D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412390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217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1547</Words>
  <Application>Microsoft Office PowerPoint</Application>
  <PresentationFormat>Màn hình rộng</PresentationFormat>
  <Paragraphs>690</Paragraphs>
  <Slides>35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35</vt:i4>
      </vt:variant>
    </vt:vector>
  </HeadingPairs>
  <TitlesOfParts>
    <vt:vector size="42" baseType="lpstr">
      <vt:lpstr>Arial</vt:lpstr>
      <vt:lpstr>Calibri</vt:lpstr>
      <vt:lpstr>Courier New</vt:lpstr>
      <vt:lpstr>Verdana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t160219</cp:lastModifiedBy>
  <cp:revision>176</cp:revision>
  <dcterms:created xsi:type="dcterms:W3CDTF">2019-01-14T06:35:35Z</dcterms:created>
  <dcterms:modified xsi:type="dcterms:W3CDTF">2020-01-05T16:15:34Z</dcterms:modified>
</cp:coreProperties>
</file>